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  <p:sldId id="271" r:id="rId6"/>
    <p:sldId id="261" r:id="rId7"/>
    <p:sldId id="267" r:id="rId8"/>
    <p:sldId id="262" r:id="rId9"/>
    <p:sldId id="266" r:id="rId10"/>
    <p:sldId id="272" r:id="rId11"/>
    <p:sldId id="264" r:id="rId12"/>
    <p:sldId id="270" r:id="rId13"/>
    <p:sldId id="273" r:id="rId14"/>
    <p:sldId id="274" r:id="rId15"/>
    <p:sldId id="269" r:id="rId16"/>
    <p:sldId id="282" r:id="rId17"/>
    <p:sldId id="265" r:id="rId18"/>
    <p:sldId id="275" r:id="rId19"/>
    <p:sldId id="278" r:id="rId20"/>
    <p:sldId id="279" r:id="rId21"/>
    <p:sldId id="280" r:id="rId22"/>
    <p:sldId id="281" r:id="rId23"/>
    <p:sldId id="277" r:id="rId24"/>
    <p:sldId id="28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9F917F3-88CD-A846-9546-7E3E4B8D2203}">
          <p14:sldIdLst>
            <p14:sldId id="256"/>
            <p14:sldId id="258"/>
            <p14:sldId id="259"/>
            <p14:sldId id="260"/>
            <p14:sldId id="271"/>
            <p14:sldId id="261"/>
            <p14:sldId id="267"/>
            <p14:sldId id="262"/>
            <p14:sldId id="266"/>
            <p14:sldId id="272"/>
            <p14:sldId id="264"/>
            <p14:sldId id="270"/>
            <p14:sldId id="273"/>
            <p14:sldId id="274"/>
            <p14:sldId id="269"/>
            <p14:sldId id="282"/>
            <p14:sldId id="265"/>
            <p14:sldId id="275"/>
            <p14:sldId id="278"/>
            <p14:sldId id="279"/>
            <p14:sldId id="280"/>
            <p14:sldId id="281"/>
            <p14:sldId id="277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08"/>
  </p:normalViewPr>
  <p:slideViewPr>
    <p:cSldViewPr snapToGrid="0" snapToObjects="1">
      <p:cViewPr varScale="1">
        <p:scale>
          <a:sx n="76" d="100"/>
          <a:sy n="76" d="100"/>
        </p:scale>
        <p:origin x="216" y="8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4.png>
</file>

<file path=ppt/media/image15.png>
</file>

<file path=ppt/media/image2.jpeg>
</file>

<file path=ppt/media/image20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eg>
</file>

<file path=ppt/media/image29.png>
</file>

<file path=ppt/media/image3.jpg>
</file>

<file path=ppt/media/image4.gif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2/26/20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61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43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6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08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162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74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72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0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14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2/26/20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26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03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39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person, indoor, sitting, woman&#10;&#10;Description automatically generated">
            <a:extLst>
              <a:ext uri="{FF2B5EF4-FFF2-40B4-BE49-F238E27FC236}">
                <a16:creationId xmlns:a16="http://schemas.microsoft.com/office/drawing/2014/main" id="{2B8B0B05-5E9E-1D40-B596-B8F7E81C5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7000"/>
          </a:blip>
          <a:srcRect t="19410" b="5339"/>
          <a:stretch/>
        </p:blipFill>
        <p:spPr>
          <a:xfrm>
            <a:off x="20" y="36586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61BC2-B234-4043-A0E3-71EE7CA558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US" b="1" dirty="0"/>
              <a:t>Heart Disease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DED399-EEFC-1944-80D5-1F2CBBC815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267199"/>
            <a:ext cx="8655200" cy="81312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400" dirty="0" err="1">
                <a:solidFill>
                  <a:schemeClr val="tx1"/>
                </a:solidFill>
              </a:rPr>
              <a:t>Siphu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Langeni</a:t>
            </a:r>
            <a:r>
              <a:rPr lang="en-US" sz="2400" dirty="0">
                <a:solidFill>
                  <a:schemeClr val="tx1"/>
                </a:solidFill>
              </a:rPr>
              <a:t>, MS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tx1"/>
                </a:solidFill>
              </a:rPr>
              <a:t>02.20.2020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700" dirty="0">
              <a:solidFill>
                <a:schemeClr val="tx1"/>
              </a:solidFill>
            </a:endParaRPr>
          </a:p>
        </p:txBody>
      </p:sp>
      <p:sp>
        <p:nvSpPr>
          <p:cNvPr id="41" name="Rectangle 37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746130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694BC-4148-D44A-AEF5-744407C95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Transformation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0537D-E353-C14A-8647-57B972D29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3" r="19740" b="36691"/>
          <a:stretch/>
        </p:blipFill>
        <p:spPr>
          <a:xfrm>
            <a:off x="7704023" y="1949834"/>
            <a:ext cx="2731879" cy="37181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E2A6D9-C4EB-9E49-BC6F-D022D66774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63" r="20250" b="36691"/>
          <a:stretch/>
        </p:blipFill>
        <p:spPr>
          <a:xfrm>
            <a:off x="1779258" y="1949834"/>
            <a:ext cx="2708721" cy="3718102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F5A05C95-9003-7E45-8BB5-369466FD0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387" y="2999327"/>
            <a:ext cx="1421226" cy="142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4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FF3AC-EAAF-E94F-81BC-2F5AE3D25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Outlier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483E8-C7D2-C448-817E-6057FBB85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Most of the data is right skewed. Outliers tend to be in the upper extremes.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Proc Univariate to identify 5 Number 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2400" b="1" dirty="0"/>
              <a:t>Upper limit =  Q3 + 1.5(IQR) </a:t>
            </a:r>
          </a:p>
          <a:p>
            <a:pPr marL="0" indent="0">
              <a:buNone/>
            </a:pPr>
            <a:r>
              <a:rPr lang="en-US" sz="2400" b="1" dirty="0"/>
              <a:t>	Lower limit =  Q1 – 1.5(IQR)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Once outliers are removed ,we are able to get a better distribution of the data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246C582B-DF3E-DC4F-8DD5-D14B9905B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3391" y="3003452"/>
            <a:ext cx="2726267" cy="204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26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C3E16-9684-FF4F-BB65-AB68894C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Bivariate Analysis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ADEBC2-206D-D343-81D9-CF2136CAC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488" y="1871472"/>
            <a:ext cx="10058400" cy="384962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C183EC-BDA6-E645-98CA-ACAC6BB228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54" r="9893" b="51792"/>
          <a:stretch/>
        </p:blipFill>
        <p:spPr>
          <a:xfrm>
            <a:off x="2080471" y="1727466"/>
            <a:ext cx="2759004" cy="21582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3A415A-950C-7145-86B3-3C07BAF07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93" r="9903" b="51049"/>
          <a:stretch/>
        </p:blipFill>
        <p:spPr>
          <a:xfrm>
            <a:off x="2080471" y="4040731"/>
            <a:ext cx="2756996" cy="22022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BDF7D3-7333-6841-A6E5-076141C406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35" r="10303" b="52028"/>
          <a:stretch/>
        </p:blipFill>
        <p:spPr>
          <a:xfrm>
            <a:off x="7352524" y="1727466"/>
            <a:ext cx="2759005" cy="21582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248CB6-1D28-844F-80E5-B8C77CE7D8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228" r="9854" b="51775"/>
          <a:stretch/>
        </p:blipFill>
        <p:spPr>
          <a:xfrm>
            <a:off x="7354533" y="4040731"/>
            <a:ext cx="2756996" cy="218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36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FEFEC2-CC1D-B647-A46D-0487FC960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Two Sample T-Test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2030A9-4E4B-3A4E-B2F1-0D213D7D52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SBP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CAD</a:t>
            </a:r>
            <a:r>
              <a:rPr lang="en-US" dirty="0"/>
              <a:t> = 143.7 mmHg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noCAD</a:t>
            </a:r>
            <a:r>
              <a:rPr lang="en-US" dirty="0"/>
              <a:t> = 135.5 mmHg</a:t>
            </a:r>
          </a:p>
          <a:p>
            <a:pPr lvl="1"/>
            <a:r>
              <a:rPr lang="en-US" dirty="0"/>
              <a:t>p &lt; 0.0001</a:t>
            </a:r>
          </a:p>
          <a:p>
            <a:pPr lvl="1"/>
            <a:endParaRPr lang="en-US" dirty="0"/>
          </a:p>
          <a:p>
            <a:r>
              <a:rPr lang="en-US" b="1" dirty="0"/>
              <a:t>Tobacco (transformed)</a:t>
            </a:r>
          </a:p>
          <a:p>
            <a:pPr lvl="2"/>
            <a:r>
              <a:rPr lang="en-US" dirty="0" err="1"/>
              <a:t>Mean</a:t>
            </a:r>
            <a:r>
              <a:rPr lang="en-US" baseline="-25000" dirty="0" err="1"/>
              <a:t>CAD</a:t>
            </a:r>
            <a:r>
              <a:rPr lang="en-US" dirty="0"/>
              <a:t> = 1.5022 kg</a:t>
            </a:r>
            <a:r>
              <a:rPr lang="en-US" baseline="30000" dirty="0"/>
              <a:t>-3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noCAD</a:t>
            </a:r>
            <a:r>
              <a:rPr lang="en-US" dirty="0"/>
              <a:t> = 0.9398 kg</a:t>
            </a:r>
            <a:r>
              <a:rPr lang="en-US" baseline="30000" dirty="0"/>
              <a:t>-3</a:t>
            </a:r>
            <a:endParaRPr lang="en-US" dirty="0"/>
          </a:p>
          <a:p>
            <a:pPr lvl="1"/>
            <a:r>
              <a:rPr lang="en-US" dirty="0"/>
              <a:t>p &lt; 0.0001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4EDCD0-6BAB-E840-AE6C-890226B16E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LDL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CAD</a:t>
            </a:r>
            <a:r>
              <a:rPr lang="en-US" dirty="0"/>
              <a:t> = 5.2800 mmol.L</a:t>
            </a:r>
            <a:r>
              <a:rPr lang="en-US" baseline="30000" dirty="0"/>
              <a:t>-1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noCAD</a:t>
            </a:r>
            <a:r>
              <a:rPr lang="en-US" dirty="0"/>
              <a:t> = 4.1505 mmol.L</a:t>
            </a:r>
            <a:r>
              <a:rPr lang="en-US" baseline="30000" dirty="0"/>
              <a:t>-1</a:t>
            </a:r>
          </a:p>
          <a:p>
            <a:pPr lvl="1"/>
            <a:r>
              <a:rPr lang="en-US" dirty="0"/>
              <a:t>p &lt; 0.0001</a:t>
            </a:r>
          </a:p>
          <a:p>
            <a:pPr marL="274320" lvl="1" indent="0">
              <a:buNone/>
            </a:pPr>
            <a:endParaRPr lang="en-US" dirty="0"/>
          </a:p>
          <a:p>
            <a:r>
              <a:rPr lang="en-US" b="1" dirty="0"/>
              <a:t>Obesity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CAD</a:t>
            </a:r>
            <a:r>
              <a:rPr lang="en-US" dirty="0"/>
              <a:t> = 26.3017 kg.m</a:t>
            </a:r>
            <a:r>
              <a:rPr lang="en-US" baseline="30000" dirty="0"/>
              <a:t>-2</a:t>
            </a:r>
          </a:p>
          <a:p>
            <a:pPr lvl="1"/>
            <a:r>
              <a:rPr lang="en-US" dirty="0" err="1"/>
              <a:t>Mean</a:t>
            </a:r>
            <a:r>
              <a:rPr lang="en-US" baseline="-25000" dirty="0" err="1"/>
              <a:t>noCAD</a:t>
            </a:r>
            <a:r>
              <a:rPr lang="en-US" dirty="0"/>
              <a:t> = 25.3975 kg.m</a:t>
            </a:r>
            <a:r>
              <a:rPr lang="en-US" baseline="30000" dirty="0"/>
              <a:t>-2</a:t>
            </a:r>
            <a:endParaRPr lang="en-US" dirty="0"/>
          </a:p>
          <a:p>
            <a:pPr lvl="1"/>
            <a:r>
              <a:rPr lang="en-US" dirty="0"/>
              <a:t>p 0.0088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3B829269-2DA2-654D-B11E-FF43DE432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024" y="2876296"/>
            <a:ext cx="1568704" cy="156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84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773FE-5295-904C-A3DC-90137102D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l-GR" sz="5400" b="1" dirty="0"/>
              <a:t>χ</a:t>
            </a:r>
            <a:r>
              <a:rPr lang="el-GR" sz="4400" b="1" baseline="30000" dirty="0"/>
              <a:t>2</a:t>
            </a:r>
            <a:r>
              <a:rPr lang="el-GR" sz="4400" b="1" dirty="0"/>
              <a:t> </a:t>
            </a:r>
            <a:r>
              <a:rPr lang="en-US" sz="4400" b="1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BCA70-B158-3B42-9C3C-28892512BA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SBP</a:t>
            </a:r>
          </a:p>
          <a:p>
            <a:pPr lvl="1"/>
            <a:r>
              <a:rPr lang="en-US" dirty="0"/>
              <a:t>SBP &lt;= 120 mmHg  = normotensive</a:t>
            </a:r>
          </a:p>
          <a:p>
            <a:pPr lvl="1"/>
            <a:r>
              <a:rPr lang="en-US" dirty="0"/>
              <a:t>SBP &gt; 120 = hypertensive</a:t>
            </a:r>
          </a:p>
          <a:p>
            <a:pPr marL="274320" lvl="1" indent="0">
              <a:buNone/>
            </a:pPr>
            <a:endParaRPr lang="en-US" b="1" dirty="0"/>
          </a:p>
          <a:p>
            <a:r>
              <a:rPr lang="en-US" dirty="0"/>
              <a:t>p = 0.0379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3D42A-113D-274F-AEEB-2685FE06FE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Obesity</a:t>
            </a:r>
          </a:p>
          <a:p>
            <a:pPr lvl="1"/>
            <a:r>
              <a:rPr lang="en-US" dirty="0"/>
              <a:t>BMI &lt; 25 = Under to Normal</a:t>
            </a:r>
          </a:p>
          <a:p>
            <a:pPr lvl="1"/>
            <a:r>
              <a:rPr lang="en-US" dirty="0"/>
              <a:t>BMI &gt;= 25 = Overweight to Obese</a:t>
            </a:r>
          </a:p>
          <a:p>
            <a:pPr lvl="1"/>
            <a:endParaRPr lang="en-US" dirty="0"/>
          </a:p>
          <a:p>
            <a:r>
              <a:rPr lang="en-US" dirty="0"/>
              <a:t>p = 0.044</a:t>
            </a:r>
          </a:p>
        </p:txBody>
      </p:sp>
    </p:spTree>
    <p:extLst>
      <p:ext uri="{BB962C8B-B14F-4D97-AF65-F5344CB8AC3E}">
        <p14:creationId xmlns:p14="http://schemas.microsoft.com/office/powerpoint/2010/main" val="310282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E28FC-A0D9-D64B-A059-F077934F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Scatterplot Matrix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3143BB-9083-4442-931E-11AA54C52D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743"/>
          <a:stretch/>
        </p:blipFill>
        <p:spPr>
          <a:xfrm>
            <a:off x="854707" y="188976"/>
            <a:ext cx="6889667" cy="617499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DCEBE-99D4-DF4B-9691-EFF2640F5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 continuous data against other continuous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 for multicollinearity between independent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240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0B00B-1DF0-2E47-BC5C-2210F4B06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902F3-D24B-0841-9ECD-DA2801DA47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9942576" cy="3749040"/>
          </a:xfrm>
        </p:spPr>
        <p:txBody>
          <a:bodyPr>
            <a:normAutofit/>
          </a:bodyPr>
          <a:lstStyle/>
          <a:p>
            <a:r>
              <a:rPr lang="en-US" dirty="0"/>
              <a:t>Backward Feature Elimination</a:t>
            </a:r>
          </a:p>
          <a:p>
            <a:r>
              <a:rPr lang="en-US" dirty="0"/>
              <a:t>Features left (from framework)</a:t>
            </a:r>
          </a:p>
          <a:p>
            <a:pPr lvl="1"/>
            <a:r>
              <a:rPr lang="en-US" dirty="0"/>
              <a:t>Tobacco</a:t>
            </a:r>
          </a:p>
          <a:p>
            <a:pPr lvl="1"/>
            <a:r>
              <a:rPr lang="en-US" dirty="0"/>
              <a:t>LDL</a:t>
            </a:r>
          </a:p>
          <a:p>
            <a:pPr lvl="1"/>
            <a:endParaRPr lang="en-US" dirty="0"/>
          </a:p>
          <a:p>
            <a:r>
              <a:rPr lang="en-US" dirty="0"/>
              <a:t>Model concordance = 79.4 %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Odds ratio </a:t>
            </a:r>
            <a:r>
              <a:rPr lang="en-US" dirty="0"/>
              <a:t>=</a:t>
            </a:r>
          </a:p>
          <a:p>
            <a:pPr marL="0" indent="0">
              <a:buNone/>
            </a:pPr>
            <a:r>
              <a:rPr lang="en-US" dirty="0"/>
              <a:t>e ^ (-6.2288 + 0.5349(</a:t>
            </a:r>
            <a:r>
              <a:rPr lang="en-US" dirty="0" err="1"/>
              <a:t>Tobacco_t</a:t>
            </a:r>
            <a:r>
              <a:rPr lang="en-US" dirty="0"/>
              <a:t>) + 0.1508(LDL) − 0.4403(FH)+ 0.0367(Type A) + 0.0496(Age))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49DB3E-1A1A-534D-8055-665320BF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732" y="2131484"/>
            <a:ext cx="2595032" cy="259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6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AE4583-BDC3-0141-8D2A-1088CBFAC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</a:rPr>
              <a:t>Odds Ratios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F77A7-1F05-CE47-881F-14DF21203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182880">
              <a:lnSpc>
                <a:spcPct val="90000"/>
              </a:lnSpc>
              <a:buFont typeface="Garamond" pitchFamily="18" charset="0"/>
              <a:buChar char="◦"/>
            </a:pPr>
            <a:endParaRPr 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rgbClr val="FF0000"/>
                </a:solidFill>
              </a:rPr>
              <a:t>Tobacco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 = 0.0011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rgbClr val="FF0000"/>
                </a:solidFill>
              </a:rPr>
              <a:t>LDL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 = 0.0023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FH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 =  &lt;0.0001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Type A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 = 0.0016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 = &lt; 0.0001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3BC195A1-D174-A744-8A48-4CEB85DFEA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6821" y="847220"/>
            <a:ext cx="6858000" cy="5156790"/>
          </a:xfrm>
        </p:spPr>
      </p:pic>
    </p:spTree>
    <p:extLst>
      <p:ext uri="{BB962C8B-B14F-4D97-AF65-F5344CB8AC3E}">
        <p14:creationId xmlns:p14="http://schemas.microsoft.com/office/powerpoint/2010/main" val="876860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05790-88AB-2848-AC55-70EC91EC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C18861-370E-FD4A-8585-8F0B938665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Patients with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sHTN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will not experience more CAD than those who are normotensive.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Content Placeholder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046C24F4-C755-224A-8BFA-B88408B9DF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49422" y="1308030"/>
            <a:ext cx="7237877" cy="427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51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05790-88AB-2848-AC55-70EC91EC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82CF0-AF54-5447-8732-D3418ED59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Patients with elevated LDL levels are at higher risk for CAD.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6" name="Content Placeholder 5" descr="Food on a red couch&#10;&#10;Description automatically generated">
            <a:extLst>
              <a:ext uri="{FF2B5EF4-FFF2-40B4-BE49-F238E27FC236}">
                <a16:creationId xmlns:a16="http://schemas.microsoft.com/office/drawing/2014/main" id="{80585CC3-6B0F-0942-AF29-6755FDF7D6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49422" y="1407551"/>
            <a:ext cx="7237877" cy="407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05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6E6890-F8C5-5C45-96D6-1BD1DC4B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9EDCB-E001-A344-B538-7B9BE960E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 Problem</a:t>
            </a:r>
          </a:p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Study Framework </a:t>
            </a:r>
          </a:p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Descriptive Analysis </a:t>
            </a:r>
          </a:p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Preliminary modelling</a:t>
            </a:r>
          </a:p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Summary</a:t>
            </a:r>
          </a:p>
          <a:p>
            <a:pPr marL="342900">
              <a:lnSpc>
                <a:spcPct val="100000"/>
              </a:lnSpc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Q&amp;A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E9E4146-833E-8B48-B148-9084E98F3C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53952" y="882398"/>
            <a:ext cx="6828816" cy="512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0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05790-88AB-2848-AC55-70EC91EC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82CF0-AF54-5447-8732-D3418ED59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Patients who consume more tobacco products will have higher incidence of CAD.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6" name="Content Placeholder 5" descr="A picture containing red, playing, throwing, holding&#10;&#10;Description automatically generated">
            <a:extLst>
              <a:ext uri="{FF2B5EF4-FFF2-40B4-BE49-F238E27FC236}">
                <a16:creationId xmlns:a16="http://schemas.microsoft.com/office/drawing/2014/main" id="{7F420827-0983-454F-98E8-7093DC588D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53952" y="882398"/>
            <a:ext cx="6828816" cy="512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73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05790-88AB-2848-AC55-70EC91EC4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82CF0-AF54-5447-8732-D3418ED59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Patients that are overweight or obese will have more CAD than those with normal and low BMI.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ACD9366-3216-D647-A236-C6417F0A2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49422" y="1407551"/>
            <a:ext cx="7237877" cy="407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17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5F50-F707-E943-85DD-08BE10AD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03310-DB3F-6E4D-96EE-DAC92BB02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Logistic regression model indicates the most contributory variables  in the study are:</a:t>
            </a:r>
          </a:p>
          <a:p>
            <a:pPr marL="1971400" lvl="7" indent="0">
              <a:buNone/>
            </a:pPr>
            <a:r>
              <a:rPr lang="en-US" sz="3000" dirty="0">
                <a:solidFill>
                  <a:srgbClr val="FF0000"/>
                </a:solidFill>
              </a:rPr>
              <a:t>	Tobacco Use</a:t>
            </a:r>
          </a:p>
          <a:p>
            <a:pPr marL="1971400" lvl="7" indent="0">
              <a:buNone/>
            </a:pPr>
            <a:r>
              <a:rPr lang="en-US" sz="3000" dirty="0">
                <a:solidFill>
                  <a:srgbClr val="FF0000"/>
                </a:solidFill>
              </a:rPr>
              <a:t>	LDL</a:t>
            </a:r>
          </a:p>
          <a:p>
            <a:pPr marL="1971400" lvl="7" indent="0">
              <a:buNone/>
            </a:pPr>
            <a:r>
              <a:rPr lang="en-US" sz="3000" dirty="0">
                <a:solidFill>
                  <a:srgbClr val="FF0000"/>
                </a:solidFill>
              </a:rPr>
              <a:t>	</a:t>
            </a:r>
            <a:r>
              <a:rPr lang="en-US" sz="3000" dirty="0"/>
              <a:t>Family History</a:t>
            </a:r>
          </a:p>
          <a:p>
            <a:pPr marL="1671400" lvl="6" indent="0">
              <a:buNone/>
            </a:pPr>
            <a:r>
              <a:rPr lang="en-US" sz="3000" dirty="0"/>
              <a:t>		Type A Traits</a:t>
            </a:r>
          </a:p>
          <a:p>
            <a:pPr marL="1671400" lvl="6" indent="0">
              <a:buNone/>
            </a:pPr>
            <a:r>
              <a:rPr lang="en-US" sz="3000" dirty="0"/>
              <a:t>		Age of Onset</a:t>
            </a:r>
          </a:p>
        </p:txBody>
      </p:sp>
    </p:spTree>
    <p:extLst>
      <p:ext uri="{BB962C8B-B14F-4D97-AF65-F5344CB8AC3E}">
        <p14:creationId xmlns:p14="http://schemas.microsoft.com/office/powerpoint/2010/main" val="632181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indoor, table, sitting, items&#10;&#10;Description automatically generated">
            <a:extLst>
              <a:ext uri="{FF2B5EF4-FFF2-40B4-BE49-F238E27FC236}">
                <a16:creationId xmlns:a16="http://schemas.microsoft.com/office/drawing/2014/main" id="{7B1F56B7-B5FB-3246-9D9C-A211A45393F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-1218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89CFDA-DDE3-D949-80E5-F717792CB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400" b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6AE8C-7CA3-D240-A541-1B84B1889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8496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Focus on preventative measures</a:t>
            </a:r>
          </a:p>
          <a:p>
            <a:r>
              <a:rPr lang="en-US" sz="2800" dirty="0"/>
              <a:t>Early identification</a:t>
            </a:r>
          </a:p>
          <a:p>
            <a:r>
              <a:rPr lang="en-US" sz="2800" dirty="0"/>
              <a:t>Patient education</a:t>
            </a:r>
          </a:p>
          <a:p>
            <a:r>
              <a:rPr lang="en-US" sz="2800" dirty="0"/>
              <a:t>Behavior modification</a:t>
            </a:r>
          </a:p>
          <a:p>
            <a:r>
              <a:rPr lang="en-US" sz="2800" dirty="0"/>
              <a:t>Medication</a:t>
            </a:r>
          </a:p>
        </p:txBody>
      </p:sp>
    </p:spTree>
    <p:extLst>
      <p:ext uri="{BB962C8B-B14F-4D97-AF65-F5344CB8AC3E}">
        <p14:creationId xmlns:p14="http://schemas.microsoft.com/office/powerpoint/2010/main" val="470038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sas logo png">
            <a:extLst>
              <a:ext uri="{FF2B5EF4-FFF2-40B4-BE49-F238E27FC236}">
                <a16:creationId xmlns:a16="http://schemas.microsoft.com/office/drawing/2014/main" id="{E12D5E9E-38BD-4499-BDDD-BAD0D5EE6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7100"/>
            <a:ext cx="12192000" cy="500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2515C2-D90B-4C5A-B0B5-D65F28774875}"/>
              </a:ext>
            </a:extLst>
          </p:cNvPr>
          <p:cNvSpPr txBox="1"/>
          <p:nvPr/>
        </p:nvSpPr>
        <p:spPr>
          <a:xfrm>
            <a:off x="1357042" y="1813173"/>
            <a:ext cx="947791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dirty="0"/>
              <a:t>Thank you for your time!</a:t>
            </a:r>
          </a:p>
          <a:p>
            <a:pPr algn="ctr"/>
            <a:endParaRPr lang="en-CA" sz="7200" dirty="0"/>
          </a:p>
          <a:p>
            <a:pPr algn="ctr"/>
            <a:r>
              <a:rPr lang="en-CA" sz="6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0115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FD6D0-59C3-D942-907E-EE17DEA2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Introduction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CD97F-0412-8B4D-A54C-1C8153763E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World Health Organization says coronary artery disease  (CAD) is  the #1 killer for the last 15 years.</a:t>
            </a:r>
          </a:p>
          <a:p>
            <a:r>
              <a:rPr lang="en-US" dirty="0"/>
              <a:t>Affects approximately 17.9 million people worldwide.</a:t>
            </a:r>
          </a:p>
          <a:p>
            <a:r>
              <a:rPr lang="en-US" dirty="0"/>
              <a:t>Costs are tremendous</a:t>
            </a:r>
          </a:p>
          <a:p>
            <a:pPr lvl="1"/>
            <a:r>
              <a:rPr lang="en-US" dirty="0"/>
              <a:t>Quality/Loss of life</a:t>
            </a:r>
          </a:p>
          <a:p>
            <a:pPr lvl="1"/>
            <a:r>
              <a:rPr lang="en-US" dirty="0"/>
              <a:t>Burden on health care systems</a:t>
            </a:r>
          </a:p>
          <a:p>
            <a:r>
              <a:rPr lang="en-US" dirty="0"/>
              <a:t>Implore preventative strategies to mitigate costs to individuals and societies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F0BE780-EB95-7841-B2E9-EA7468C11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85176" y="2498029"/>
            <a:ext cx="5039389" cy="2896322"/>
          </a:xfrm>
        </p:spPr>
      </p:pic>
    </p:spTree>
    <p:extLst>
      <p:ext uri="{BB962C8B-B14F-4D97-AF65-F5344CB8AC3E}">
        <p14:creationId xmlns:p14="http://schemas.microsoft.com/office/powerpoint/2010/main" val="3138685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2E3493C-9EE5-40C5-9902-4A0416374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93C2DD8-0EC6-4B41-91E6-4A8E336AF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nature, outdoor, mountain, water&#10;&#10;Description automatically generated">
            <a:extLst>
              <a:ext uri="{FF2B5EF4-FFF2-40B4-BE49-F238E27FC236}">
                <a16:creationId xmlns:a16="http://schemas.microsoft.com/office/drawing/2014/main" id="{CC16DF30-B8DE-994E-883A-60E9DEA8A7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6198" b="-2"/>
          <a:stretch/>
        </p:blipFill>
        <p:spPr>
          <a:xfrm>
            <a:off x="234696" y="237744"/>
            <a:ext cx="3996183" cy="638251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5E3F933-FC69-4374-A35F-CF403653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9494" y="374904"/>
            <a:ext cx="7440649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A91B2-EF8B-D949-8221-90AE8A539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192" y="642593"/>
            <a:ext cx="6280826" cy="9057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b="1" dirty="0"/>
              <a:t>The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5CC28-B204-304F-9FCA-152B00182C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65192" y="2584704"/>
            <a:ext cx="6280826" cy="23896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Part of a larger longitudinal study (CORIS) originally published in South African Medical Journal in 1983 by </a:t>
            </a:r>
            <a:r>
              <a:rPr lang="en-US" dirty="0" err="1"/>
              <a:t>Rousseauw</a:t>
            </a:r>
            <a:r>
              <a:rPr lang="en-US" dirty="0"/>
              <a:t>, et al</a:t>
            </a:r>
          </a:p>
          <a:p>
            <a:pPr>
              <a:lnSpc>
                <a:spcPct val="90000"/>
              </a:lnSpc>
            </a:pPr>
            <a:r>
              <a:rPr lang="en-US" dirty="0"/>
              <a:t>Known high risk population of white, </a:t>
            </a:r>
            <a:r>
              <a:rPr lang="en-US" dirty="0" err="1"/>
              <a:t>Afrikaaner</a:t>
            </a:r>
            <a:r>
              <a:rPr lang="en-US" dirty="0"/>
              <a:t> males in a rural community in the Western Cape</a:t>
            </a:r>
          </a:p>
          <a:p>
            <a:pPr>
              <a:lnSpc>
                <a:spcPct val="90000"/>
              </a:lnSpc>
            </a:pPr>
            <a:r>
              <a:rPr lang="en-US" dirty="0"/>
              <a:t>462 participants aged 15 – 64</a:t>
            </a:r>
          </a:p>
        </p:txBody>
      </p:sp>
    </p:spTree>
    <p:extLst>
      <p:ext uri="{BB962C8B-B14F-4D97-AF65-F5344CB8AC3E}">
        <p14:creationId xmlns:p14="http://schemas.microsoft.com/office/powerpoint/2010/main" val="201778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7A877-3FF2-B840-BB1A-059F8F418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The Variables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0EA36-2A34-B049-9892-9EF47306B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Predictor Variables (X)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BF982-4E87-DD4F-A4C3-919EC2EF87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>
              <a:lnSpc>
                <a:spcPct val="90000"/>
              </a:lnSpc>
            </a:pPr>
            <a:r>
              <a:rPr lang="en-US" b="1" dirty="0"/>
              <a:t>Modifiable</a:t>
            </a:r>
          </a:p>
          <a:p>
            <a:pPr lvl="2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</a:rPr>
              <a:t>SBP</a:t>
            </a:r>
            <a:r>
              <a:rPr lang="en-US" dirty="0"/>
              <a:t> (mmHg)</a:t>
            </a:r>
          </a:p>
          <a:p>
            <a:pPr lvl="2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</a:rPr>
              <a:t>Tobacco</a:t>
            </a:r>
            <a:r>
              <a:rPr lang="en-US" dirty="0"/>
              <a:t> Use (kg)</a:t>
            </a:r>
          </a:p>
          <a:p>
            <a:pPr lvl="2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</a:rPr>
              <a:t>LDL</a:t>
            </a:r>
            <a:r>
              <a:rPr lang="en-US" dirty="0"/>
              <a:t> Cholesterol (mmol/L)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Adiposity (% Bodyfat)</a:t>
            </a:r>
          </a:p>
          <a:p>
            <a:pPr lvl="2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</a:rPr>
              <a:t>Obesity</a:t>
            </a:r>
            <a:r>
              <a:rPr lang="en-US" dirty="0"/>
              <a:t> (kg/m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Alcohol Consumption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Non-modifiable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Family history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Type A Traits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Age of Onset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A4C90-EC48-3D4C-94AA-BBE8134C7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Target  Variable  (Y)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D5577A-DC67-D04D-BA18-DAAF808F5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58712" y="3453888"/>
            <a:ext cx="4663440" cy="3164509"/>
          </a:xfrm>
        </p:spPr>
        <p:txBody>
          <a:bodyPr/>
          <a:lstStyle/>
          <a:p>
            <a:r>
              <a:rPr lang="en-US" b="1" dirty="0"/>
              <a:t>CAD</a:t>
            </a:r>
          </a:p>
          <a:p>
            <a:pPr lvl="1"/>
            <a:r>
              <a:rPr lang="en-US" dirty="0"/>
              <a:t>Positive (1)</a:t>
            </a:r>
          </a:p>
          <a:p>
            <a:pPr lvl="1"/>
            <a:r>
              <a:rPr lang="en-US" dirty="0"/>
              <a:t>Negative (0)</a:t>
            </a:r>
          </a:p>
        </p:txBody>
      </p:sp>
    </p:spTree>
    <p:extLst>
      <p:ext uri="{BB962C8B-B14F-4D97-AF65-F5344CB8AC3E}">
        <p14:creationId xmlns:p14="http://schemas.microsoft.com/office/powerpoint/2010/main" val="124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A3C98-363F-1043-8086-41F0AE7A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Study Framework</a:t>
            </a:r>
          </a:p>
        </p:txBody>
      </p:sp>
      <p:pic>
        <p:nvPicPr>
          <p:cNvPr id="12" name="Content Placeholder 11" descr="A picture containing shirt, sign&#10;&#10;Description automatically generated">
            <a:extLst>
              <a:ext uri="{FF2B5EF4-FFF2-40B4-BE49-F238E27FC236}">
                <a16:creationId xmlns:a16="http://schemas.microsoft.com/office/drawing/2014/main" id="{3F4D6143-ECD5-0D46-A2D2-9732F8079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891" y="2103438"/>
            <a:ext cx="9624217" cy="3849687"/>
          </a:xfrm>
        </p:spPr>
      </p:pic>
    </p:spTree>
    <p:extLst>
      <p:ext uri="{BB962C8B-B14F-4D97-AF65-F5344CB8AC3E}">
        <p14:creationId xmlns:p14="http://schemas.microsoft.com/office/powerpoint/2010/main" val="3151136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949D8D-8E17-4DBF-BEA8-13C57BF63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C6FC45-D4D9-4025-91DA-272D318D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A284212-C175-4C82-B112-A5208F70C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09" y="393365"/>
            <a:ext cx="7328969" cy="605927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CDFFAA-85BD-9E45-A6EF-700141BF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23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/>
              <a:t>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C0BCF-70B0-C141-99B6-EBAC46BAC8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8680" y="2450787"/>
            <a:ext cx="6281928" cy="400185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Patients with </a:t>
            </a:r>
            <a:r>
              <a:rPr lang="en-US" dirty="0" err="1"/>
              <a:t>sHTN</a:t>
            </a:r>
            <a:r>
              <a:rPr lang="en-US" dirty="0"/>
              <a:t> will experience more CAD than those who are normotensive.</a:t>
            </a:r>
          </a:p>
          <a:p>
            <a:pPr>
              <a:lnSpc>
                <a:spcPct val="100000"/>
              </a:lnSpc>
            </a:pPr>
            <a:r>
              <a:rPr lang="en-US" dirty="0"/>
              <a:t>Patients with elevated LDL levels are at higher risk for CAD.</a:t>
            </a:r>
          </a:p>
          <a:p>
            <a:pPr>
              <a:lnSpc>
                <a:spcPct val="100000"/>
              </a:lnSpc>
            </a:pPr>
            <a:r>
              <a:rPr lang="en-US" dirty="0"/>
              <a:t>Patients who consume more tobacco products will have higher incidence of CAD.</a:t>
            </a:r>
          </a:p>
          <a:p>
            <a:pPr>
              <a:lnSpc>
                <a:spcPct val="100000"/>
              </a:lnSpc>
            </a:pPr>
            <a:r>
              <a:rPr lang="en-US" dirty="0"/>
              <a:t>Patients that are overweight or obese will have more CAD than those with normal and low BMI.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19EC706-8928-4DFD-8084-35D599EB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7370" y="0"/>
            <a:ext cx="435463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600" y="1138679"/>
            <a:ext cx="3406170" cy="4568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7519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76114-67AC-7B4F-A07D-F7C94FFD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Frequency of CAD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E71A38F-B579-FE4F-946F-EDF1A2962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663" t="2185" r="10778" b="52142"/>
          <a:stretch/>
        </p:blipFill>
        <p:spPr>
          <a:xfrm>
            <a:off x="571837" y="728472"/>
            <a:ext cx="7087239" cy="540105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AD7EB-C27B-1145-A378-C2B81EB41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199" y="2958769"/>
            <a:ext cx="3161963" cy="164592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302 (65.37%) negative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160 (34.63%) positive</a:t>
            </a:r>
          </a:p>
        </p:txBody>
      </p:sp>
    </p:spTree>
    <p:extLst>
      <p:ext uri="{BB962C8B-B14F-4D97-AF65-F5344CB8AC3E}">
        <p14:creationId xmlns:p14="http://schemas.microsoft.com/office/powerpoint/2010/main" val="3165855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3C3A8C-428A-BE4E-9EE8-D1CED3B21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/>
              <a:t>Univariate Analysis</a:t>
            </a:r>
            <a:endParaRPr lang="en-US" sz="4400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5244F3-E714-D640-95A0-AA4113D096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0889" r="20905" b="36268"/>
          <a:stretch/>
        </p:blipFill>
        <p:spPr>
          <a:xfrm>
            <a:off x="1652013" y="2077429"/>
            <a:ext cx="2606422" cy="3693213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2486DAD-271E-BB46-9397-3D74C37179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0889" r="20905" b="36283"/>
          <a:stretch/>
        </p:blipFill>
        <p:spPr>
          <a:xfrm>
            <a:off x="5085395" y="2077429"/>
            <a:ext cx="2606422" cy="369233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4DF21B-DA48-E64E-872C-E807598699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889" r="20905" b="36283"/>
          <a:stretch/>
        </p:blipFill>
        <p:spPr>
          <a:xfrm>
            <a:off x="8518777" y="2077429"/>
            <a:ext cx="2606423" cy="369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109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623</Words>
  <Application>Microsoft Macintosh PowerPoint</Application>
  <PresentationFormat>Widescreen</PresentationFormat>
  <Paragraphs>155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Garamond</vt:lpstr>
      <vt:lpstr>Sagona Book</vt:lpstr>
      <vt:lpstr>Sagona ExtraLight</vt:lpstr>
      <vt:lpstr>SavonVTI</vt:lpstr>
      <vt:lpstr>Heart Disease Prediction</vt:lpstr>
      <vt:lpstr>Objectives</vt:lpstr>
      <vt:lpstr>Introduction to the Problem</vt:lpstr>
      <vt:lpstr>The Study</vt:lpstr>
      <vt:lpstr>The Variables</vt:lpstr>
      <vt:lpstr>Study Framework</vt:lpstr>
      <vt:lpstr>Hypotheses</vt:lpstr>
      <vt:lpstr>Frequency of CAD</vt:lpstr>
      <vt:lpstr>Univariate Analysis</vt:lpstr>
      <vt:lpstr>Transformation</vt:lpstr>
      <vt:lpstr>Outlier Analysis</vt:lpstr>
      <vt:lpstr>Bivariate Analysis</vt:lpstr>
      <vt:lpstr>Two Sample T-Test</vt:lpstr>
      <vt:lpstr>χ2 Analysis</vt:lpstr>
      <vt:lpstr>Scatterplot Matrix</vt:lpstr>
      <vt:lpstr>Logistic Regression</vt:lpstr>
      <vt:lpstr>Odds Ratios</vt:lpstr>
      <vt:lpstr>Summary</vt:lpstr>
      <vt:lpstr>Summary</vt:lpstr>
      <vt:lpstr>Summary</vt:lpstr>
      <vt:lpstr>Summary</vt:lpstr>
      <vt:lpstr>Summary</vt:lpstr>
      <vt:lpstr>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</dc:title>
  <dc:creator>Siphu Langeni</dc:creator>
  <cp:lastModifiedBy>Siphu Langeni</cp:lastModifiedBy>
  <cp:revision>13</cp:revision>
  <dcterms:created xsi:type="dcterms:W3CDTF">2020-02-20T19:50:05Z</dcterms:created>
  <dcterms:modified xsi:type="dcterms:W3CDTF">2020-02-27T13:28:34Z</dcterms:modified>
</cp:coreProperties>
</file>